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615C-D320-49C5-AABC-9A11BEDEDFAA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66611-3F32-4EBA-B8F1-1A9CA809F4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95%E0%A6%AC%E0%A6%BF" TargetMode="External"/><Relationship Id="rId7" Type="http://schemas.openxmlformats.org/officeDocument/2006/relationships/hyperlink" Target="https://bn.wikipedia.org/w/index.php?title=%E0%A6%B0%E0%A6%BE%E0%A6%AF%E0%A6%BC%E0%A6%AC%E0%A6%BE%E0%A6%B9%E0%A6%BE%E0%A6%A6%E0%A7%81%E0%A6%B0&amp;action=edit&amp;redlink=1" TargetMode="External"/><Relationship Id="rId2" Type="http://schemas.openxmlformats.org/officeDocument/2006/relationships/hyperlink" Target="https://bn.wikipedia.org/wiki/%E0%A6%89%E0%A6%A4%E0%A7%8D%E0%A6%A4%E0%A6%B0_%E0%A7%A8%E0%A7%AA_%E0%A6%AA%E0%A6%B0%E0%A6%97%E0%A6%A8%E0%A6%BE_%E0%A6%9C%E0%A7%87%E0%A6%B2%E0%A6%B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AC%E0%A6%BE%E0%A6%82%E0%A6%B2%E0%A6%BE%E0%A6%B0_%E0%A6%A8%E0%A6%AC%E0%A6%9C%E0%A6%BE%E0%A6%97%E0%A6%B0%E0%A6%A3" TargetMode="External"/><Relationship Id="rId5" Type="http://schemas.openxmlformats.org/officeDocument/2006/relationships/hyperlink" Target="https://bn.wikipedia.org/wiki/%E0%A6%AC%E0%A7%8D%E0%A6%B0%E0%A6%BF%E0%A6%9F%E0%A6%BF%E0%A6%B6_%E0%A6%AD%E0%A6%BE%E0%A6%B0%E0%A6%A4" TargetMode="External"/><Relationship Id="rId4" Type="http://schemas.openxmlformats.org/officeDocument/2006/relationships/hyperlink" Target="https://bn.wikipedia.org/wiki/%E0%A6%AD%E0%A6%BE%E0%A6%B0%E0%A6%A4%E0%A7%80%E0%A6%AF%E0%A6%B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AC%E0%A6%99%E0%A7%8D%E0%A6%95%E0%A6%BF%E0%A6%AE%E0%A6%9A%E0%A6%A8%E0%A7%8D%E0%A6%A6%E0%A7%8D%E0%A6%B0_%E0%A6%9A%E0%A6%9F%E0%A7%8D%E0%A6%9F%E0%A7%8B%E0%A6%AA%E0%A6%BE%E0%A6%A7%E0%A7%8D%E0%A6%AF%E0%A6%BE%E0%A6%AF%E0%A6%BC" TargetMode="External"/><Relationship Id="rId2" Type="http://schemas.openxmlformats.org/officeDocument/2006/relationships/hyperlink" Target="https://bn.wikipedia.org/wiki/%E0%A6%AE%E0%A6%BE%E0%A6%87%E0%A6%95%E0%A7%87%E0%A6%B2_%E0%A6%AE%E0%A6%A7%E0%A7%81%E0%A6%B8%E0%A7%82%E0%A6%A6%E0%A6%A8_%E0%A6%A6%E0%A6%A4%E0%A7%8D%E0%A6%A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bn.wikipedia.org/wiki/%E0%A6%B8%E0%A6%A7%E0%A6%AC%E0%A6%BE%E0%A6%B0_%E0%A6%8F%E0%A6%95%E0%A6%BE%E0%A6%A6%E0%A6%B6%E0%A7%8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A8%E0%A6%BE%E0%A6%9F%E0%A6%95" TargetMode="External"/><Relationship Id="rId2" Type="http://schemas.openxmlformats.org/officeDocument/2006/relationships/hyperlink" Target="https://bn.wikipedia.org/wiki/%E0%A6%A8%E0%A7%80%E0%A6%B2%E0%A6%A6%E0%A6%B0%E0%A7%8D%E0%A6%AA%E0%A6%A3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n.wikipedia.org/wiki/%E0%A6%95%E0%A6%BE%E0%A6%B2%E0%A7%80%E0%A6%AA%E0%A7%8D%E0%A6%B0%E0%A6%B8%E0%A6%A8%E0%A7%8D%E0%A6%A8_%E0%A6%B8%E0%A6%BF%E0%A6%82%E0%A6%B9" TargetMode="External"/><Relationship Id="rId4" Type="http://schemas.openxmlformats.org/officeDocument/2006/relationships/hyperlink" Target="https://bn.wikipedia.org/wiki/%E0%A6%85%E0%A6%B8%E0%A6%BF%E0%A6%A4%E0%A6%95%E0%A7%81%E0%A6%AE%E0%A6%BE%E0%A6%B0_%E0%A6%AC%E0%A6%A8%E0%A7%8D%E0%A6%A6%E0%A7%8D%E0%A6%AF%E0%A7%8B%E0%A6%AA%E0%A6%BE%E0%A6%A7%E0%A7%8D%E0%A6%AF%E0%A6%BE%E0%A6%AF%E0%A6%B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Semester IV, CC 10, AM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n-BD" dirty="0" smtClean="0">
                <a:solidFill>
                  <a:srgbClr val="002060"/>
                </a:solidFill>
              </a:rPr>
              <a:t>নীলদর্পণ</a:t>
            </a:r>
          </a:p>
          <a:p>
            <a:r>
              <a:rPr lang="bn-BD" dirty="0" smtClean="0">
                <a:solidFill>
                  <a:srgbClr val="002060"/>
                </a:solidFill>
              </a:rPr>
              <a:t>দীনবন্ধু মিত্র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27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533400"/>
          <a:ext cx="8534400" cy="5791199"/>
        </p:xfrm>
        <a:graphic>
          <a:graphicData uri="http://schemas.openxmlformats.org/drawingml/2006/table">
            <a:tbl>
              <a:tblPr/>
              <a:tblGrid>
                <a:gridCol w="4005161"/>
                <a:gridCol w="4529239"/>
              </a:tblGrid>
              <a:tr h="1347853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জন্ম</a:t>
                      </a:r>
                      <a:endParaRPr lang="en-US" sz="18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গন্ধর্ব নারায়ণ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/>
                      </a:r>
                      <a:b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</a:b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১৮৩০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/>
                      </a:r>
                      <a:b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</a:b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চৌবেরিয়া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1800" u="sng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2" tooltip="উত্তর ২৪ পরগনা জেলা"/>
                        </a:rPr>
                        <a:t>উত্তর ২৪ পরগনা জেলা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ব্রিটিশ ভারত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656048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মৃত্যু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১ নভেম্বর ১৮৭৩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(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বয়স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৪২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–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৪৩)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/>
                      </a:r>
                      <a:b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</a:b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ব্রিটিশ ভারত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364047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পেশা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নাট্যকার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1800" u="sng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3" tooltip="কবি"/>
                        </a:rPr>
                        <a:t>কবি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364047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জাতীয়তা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u="sng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4" tooltip="ভারতীয়"/>
                        </a:rPr>
                        <a:t>ভারতীয়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364047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নাগরিকত্ব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u="sng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5" tooltip="ব্রিটিশ ভারত"/>
                        </a:rPr>
                        <a:t>ব্রিটিশ ভারত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364047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সময়কাল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u="sng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6" tooltip="বাংলার নবজাগরণ"/>
                        </a:rPr>
                        <a:t>বাংলার নবজাগরণ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364047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ধরন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নাটক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কাব্য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1603016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উল্লেখযোগ্য রচনাবলি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নীলদর্পণ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নবীন তপস্বিনী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সধবার একাদশী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বিয়ে পাগলা বুড়ো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জামাই বারিক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কমলে কামিনী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দ্বাদশ কবিতা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80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সুরধুনী কাব্য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364047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উল্লেখযোগ্য পুরস্কার</a:t>
                      </a:r>
                      <a:endParaRPr lang="en-US" sz="18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86563" marT="29964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8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7" tooltip="রায়বাহাদুর (পাতার অস্তিত্ব নেই)"/>
                        </a:rPr>
                        <a:t>রায়বাহাদুর</a:t>
                      </a:r>
                      <a:endParaRPr lang="en-US" sz="18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26635" marR="26635" marT="26635" marB="266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দীনবন্ধু মিত্র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(১৮৩০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Kalpurush" pitchFamily="2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 নভেম্বর ১৮৭৩) ঊনবিংশ শতাব্দীর বাংলা নাটকের অন্যতম শ্রেষ্ঠ রূপকার। বাংলার আধুনিক নাট্যধারার প্রবর্তক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মাইকেল মধুসূদন দত্ত"/>
              </a:rPr>
              <a:t>মাইকেল মধুসূদন দত্তের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সমসাময়িক দীনবন্ধু মিত্র অবশ্য মাইকেল প্রবর্তিত পৌরাণিক বা ঐতিহাসিক নাট্যরচনার পথে না গিয়ে বাস্তবধর্মী সামাজিক নাট্যরচনায় মনোনিবেশ করেন। এই ধারায় তিনিই হয়ে ওঠেন পরবর্তীকালের নাট্যকারদের আদর্শস্থানীয়।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দীনবন্ধু মিত্রের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প্রথম নাটক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নীলদর্পণ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BD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প্রকাশিত হয় ১৮৬০ খ্রিষ্টাব্দে ঢাকা থেকে। এর পরে ১৮৬৩ খ্রিষ্টাব্দে প্রকাশিত হয় তার দ্বিতীয় নাটক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নবীন তপস্বিনী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 নাটকটি তিনি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বঙ্কিমচন্দ্র চট্টোপাধ্যায়"/>
              </a:rPr>
              <a:t>বঙ্কিমচন্দ্র চট্টোপাধ্যায়কে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উৎসর্গ করেন। দীনবন্ধু মিত্র-এর দুটি উৎকৃষ্ট প্রহসন হলো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সধবার একাদশী"/>
              </a:rPr>
              <a:t>সধবার একাদশী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বিয়ে পাগলা বুড়ো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ইংরেজি শিক্ষিত নব্য যুবকদের মদ্যপান ও বারবণিতাকে উপহাস করে রচিত প্রহসন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'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সধবার একাদশী। ১৮৭২ খ্রিষ্টাব্দে তার অপর এক প্রহসন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জামাই বারিক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প্রকাশিত হয়। ১৮৭৩ খ্রিষ্টাব্দে প্রকাশিত হয় তার সর্বশেষ নাটক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কমলে কামিনী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 ছাড়াও দুখানি কাব্যগ্রন্থও দীনবন্ধু রচনা করেছিলেন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Kalpurush" pitchFamily="2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দ্বাদশ কবিতা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(১৮৭২) 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সুরধুনী কাব্য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(প্রথম ভাগ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Kalpurush" pitchFamily="2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১৮৭১ ও দ্বিতীয় ভাগ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Kalpurush" pitchFamily="2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১৮৭৬)।</a:t>
            </a:r>
            <a:endParaRPr kumimoji="0" lang="bn-I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3047999"/>
          <a:ext cx="7924800" cy="3810001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38100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95250" marR="95250" marT="9525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95250" marR="9525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95250" marR="95250" marT="95250" marB="952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84582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8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দীনবন্ধু মিত্রের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প্রথম ও সর্বশ্রেষ্ঠ নাটক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নীলদর্পণ"/>
              </a:rPr>
              <a:t>নীলদর্পণ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বাংলা সাহিত্যের একটি বিশেষ পরিচিত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নাটক"/>
              </a:rPr>
              <a:t>নাটক</a:t>
            </a: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স্বাদেশিকতা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নীল বিদ্রোহ ও সমসাময়িক বাংলার সমাজব্যবস্থার সঙ্গে এই নাটকের যোগাযোগ অত্যন্ত গভীর। এই নাটকটি তিনি রচনা করেছিলেন নীলকর-বিষধর-দংশন-কাতর-প্রজানিকর-ক্ষেমঙ্করেণ-কেনচিৎ-পথিক ছদ্মনামে। যদিও এই নাটকই তাকে খ্যাতি ও সম্মানের চূড়ান্ত শীর্ষে উন্নীত করে।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অসিতকুমার বন্দ্যোপাধ্যায়"/>
              </a:rPr>
              <a:t>অসিতকুমার বন্দ্যোপাধ্যায়ের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ভাষায়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মনে করা হয়ে থাকে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নীলদর্পণ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নাটকের ইংরেজি অনুবাদ করেন মাইকেল মধুসূদন দত্ত। তবে আধুনিক গবেষকগণ এই বিষয়ে একমত নন।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এই অনুবাদ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Nil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Durpan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or The Indigo Planting Mirror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নামে প্রকাশ করেছিলেন রেভারেন্ড জেমস লঙ। এই অনুবাদ প্রকাশিত হবার সঙ্গে সঙ্গে দেশে উত্তেজনার সৃষ্টি হয় এবং জেমস লঙের জরিমানা ও কারাদণ্ড হয়। জরিমানার টাকা আদালতেই দিয়ে দেন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5" tooltip="কালীপ্রসন্ন সিংহ"/>
              </a:rPr>
              <a:t>কালীপ্রসন্ন সিংহ</a:t>
            </a: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প্রসঙ্গত উল্লেখ্য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এটিই প্রথম বাংলা নাটক যা ইংরেজিতে অনূদিত হয়।</a:t>
            </a:r>
            <a:endParaRPr kumimoji="0" lang="bn-I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Semester IV, CC 10, AM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Semester IV, CC 10, AM</dc:title>
  <dc:creator>admin</dc:creator>
  <cp:lastModifiedBy>admin</cp:lastModifiedBy>
  <cp:revision>7</cp:revision>
  <dcterms:created xsi:type="dcterms:W3CDTF">2022-12-28T07:19:19Z</dcterms:created>
  <dcterms:modified xsi:type="dcterms:W3CDTF">2022-12-28T07:46:36Z</dcterms:modified>
</cp:coreProperties>
</file>